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0" r:id="rId7"/>
    <p:sldId id="261" r:id="rId8"/>
    <p:sldId id="262" r:id="rId9"/>
    <p:sldId id="259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5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3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4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0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5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9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3722-56ED-499A-A796-D515F29D694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D8C5-1622-4819-9297-4808EDE47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98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Картинг-спорт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459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Керженцев</a:t>
            </a:r>
            <a:r>
              <a:rPr lang="ru-RU" sz="2400" dirty="0" smtClean="0">
                <a:solidFill>
                  <a:srgbClr val="002060"/>
                </a:solidFill>
              </a:rPr>
              <a:t> А.А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ФИО </a:t>
            </a:r>
            <a:r>
              <a:rPr lang="ru-RU" sz="1400" dirty="0" smtClean="0">
                <a:solidFill>
                  <a:srgbClr val="002060"/>
                </a:solidFill>
              </a:rPr>
              <a:t>педагога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36417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Тема занятия</a:t>
            </a:r>
            <a:r>
              <a:rPr lang="en-US" sz="4400" dirty="0" smtClean="0">
                <a:solidFill>
                  <a:srgbClr val="002060"/>
                </a:solidFill>
              </a:rPr>
              <a:t>:</a:t>
            </a:r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Тренировки и соревнования.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Правильная </a:t>
            </a:r>
            <a:r>
              <a:rPr lang="ru-RU" sz="3200" dirty="0" smtClean="0">
                <a:solidFill>
                  <a:srgbClr val="002060"/>
                </a:solidFill>
              </a:rPr>
              <a:t>экипировка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4" y="251966"/>
            <a:ext cx="1154671" cy="11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Autofit/>
          </a:bodyPr>
          <a:lstStyle/>
          <a:p>
            <a:r>
              <a:rPr lang="ru-RU" sz="3600" b="1" u="sng" dirty="0"/>
              <a:t>Не просто управлять этой </a:t>
            </a:r>
            <a:r>
              <a:rPr lang="ru-RU" sz="3600" b="1" u="sng" dirty="0" smtClean="0"/>
              <a:t>машиной в пылу борьбы!</a:t>
            </a:r>
            <a:endParaRPr lang="ru-RU" sz="36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" y="1282030"/>
            <a:ext cx="6910990" cy="4497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6" y="1282030"/>
            <a:ext cx="3592949" cy="2233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6" y="3515931"/>
            <a:ext cx="3592950" cy="22795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5921" y="5911399"/>
            <a:ext cx="883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защиты от </a:t>
            </a:r>
            <a:r>
              <a:rPr lang="ru-RU" dirty="0" smtClean="0"/>
              <a:t>аварийных </a:t>
            </a:r>
            <a:r>
              <a:rPr lang="ru-RU" dirty="0"/>
              <a:t>ситуаций </a:t>
            </a:r>
            <a:r>
              <a:rPr lang="ru-RU" b="1" u="sng" dirty="0" smtClean="0"/>
              <a:t>ИСПОЛЬЗУЙТЕ ЗАЩИТНУЮ ЭКИПИРОВКУ!!!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3841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41" y="2446439"/>
            <a:ext cx="3248025" cy="1409700"/>
          </a:xfrm>
        </p:spPr>
      </p:pic>
    </p:spTree>
    <p:extLst>
      <p:ext uri="{BB962C8B-B14F-4D97-AF65-F5344CB8AC3E}">
        <p14:creationId xmlns:p14="http://schemas.microsoft.com/office/powerpoint/2010/main" val="259836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72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План занятия (содержание)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246" y="2534080"/>
            <a:ext cx="9413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</a:rPr>
              <a:t>Выбор экипировки для </a:t>
            </a:r>
            <a:r>
              <a:rPr lang="ru-RU" i="1" dirty="0" smtClean="0">
                <a:solidFill>
                  <a:srgbClr val="002060"/>
                </a:solidFill>
              </a:rPr>
              <a:t>картинга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Разделение экипировки </a:t>
            </a:r>
            <a:r>
              <a:rPr lang="ru-RU" i="1" dirty="0">
                <a:solidFill>
                  <a:srgbClr val="002060"/>
                </a:solidFill>
              </a:rPr>
              <a:t>на три большие </a:t>
            </a:r>
            <a:r>
              <a:rPr lang="ru-RU" i="1" dirty="0" smtClean="0">
                <a:solidFill>
                  <a:srgbClr val="002060"/>
                </a:solidFill>
              </a:rPr>
              <a:t>группы 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Комбинезон</a:t>
            </a:r>
            <a:endParaRPr lang="ru-RU" i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</a:rPr>
              <a:t>Защита ребер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</a:rPr>
              <a:t>Защита шеи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</a:rPr>
              <a:t>Перчатки и ботинки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</a:rPr>
              <a:t>Шлем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4" y="242341"/>
            <a:ext cx="1154671" cy="11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Выбор </a:t>
            </a:r>
            <a:r>
              <a:rPr lang="ru-RU" b="1" u="sng" dirty="0" smtClean="0"/>
              <a:t>экипировки для картинга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Основное </a:t>
            </a:r>
            <a:r>
              <a:rPr lang="ru-RU" dirty="0"/>
              <a:t>отличие </a:t>
            </a:r>
            <a:r>
              <a:rPr lang="ru-RU" dirty="0" err="1"/>
              <a:t>автогоночной</a:t>
            </a:r>
            <a:r>
              <a:rPr lang="ru-RU" dirty="0"/>
              <a:t> (кольцевой) экипировки от </a:t>
            </a:r>
            <a:r>
              <a:rPr lang="ru-RU" dirty="0" err="1" smtClean="0"/>
              <a:t>картинговой</a:t>
            </a:r>
            <a:r>
              <a:rPr lang="ru-RU" dirty="0" smtClean="0"/>
              <a:t> состоит </a:t>
            </a:r>
            <a:r>
              <a:rPr lang="ru-RU" dirty="0"/>
              <a:t>в следующем</a:t>
            </a:r>
            <a:r>
              <a:rPr lang="ru-RU" dirty="0" smtClean="0"/>
              <a:t>. В </a:t>
            </a:r>
            <a:r>
              <a:rPr lang="ru-RU" dirty="0"/>
              <a:t>картинге больше нужна механическая защита от истирания — при столкновениях с другими пилотами или ограждениями (т.к. в силу конструкции карта гонщик не закрыт дугами, кокпитом или кузовом), а также при опрокидывании на асфальт (т.к. нет фиксирующих ремней безопасности). В </a:t>
            </a:r>
            <a:r>
              <a:rPr lang="ru-RU" dirty="0" smtClean="0"/>
              <a:t>картинге </a:t>
            </a:r>
            <a:r>
              <a:rPr lang="ru-RU" dirty="0"/>
              <a:t>важно защитить гонщика при резких перегрузках и открытого горения (в случае аварий), а в профессиональном </a:t>
            </a:r>
            <a:r>
              <a:rPr lang="ru-RU" dirty="0" smtClean="0"/>
              <a:t>картинге </a:t>
            </a:r>
            <a:r>
              <a:rPr lang="ru-RU" dirty="0"/>
              <a:t>необходимо также обеспечить максимально легкий вес экипировки. Также, для любой экипировки важно обеспечивать хорошую вентиляцию, эффективное </a:t>
            </a:r>
            <a:r>
              <a:rPr lang="ru-RU" dirty="0" err="1"/>
              <a:t>влагоотведение</a:t>
            </a:r>
            <a:r>
              <a:rPr lang="ru-RU" dirty="0"/>
              <a:t> и тактильный комфорт, чтобы можно было полностью сконцентрироваться на пилотировании.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u="sng" dirty="0"/>
              <a:t>Экипировку для картинга можно разделить на </a:t>
            </a:r>
            <a:r>
              <a:rPr lang="ru-RU" sz="4900" b="1" u="sng" dirty="0" smtClean="0"/>
              <a:t>три большие группы</a:t>
            </a:r>
            <a:r>
              <a:rPr lang="ru-RU" sz="4900" b="1" u="sng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Первую </a:t>
            </a:r>
            <a:r>
              <a:rPr lang="ru-RU" sz="5100" dirty="0"/>
              <a:t>группу можно назвать «экипировка, которая используется в прокатном картинге». Эта экипировка отличается простотой, </a:t>
            </a:r>
            <a:r>
              <a:rPr lang="ru-RU" sz="5100" dirty="0" smtClean="0"/>
              <a:t>дешевизной и сделана так, чтобы ею могли воспользоваться все пришедшие на занятия. </a:t>
            </a:r>
            <a:endParaRPr lang="ru-RU" sz="5100" dirty="0"/>
          </a:p>
          <a:p>
            <a:pPr marL="0" indent="0">
              <a:buNone/>
            </a:pPr>
            <a:r>
              <a:rPr lang="ru-RU" sz="5100" dirty="0"/>
              <a:t/>
            </a:r>
            <a:br>
              <a:rPr lang="ru-RU" sz="5100" dirty="0"/>
            </a:br>
            <a:r>
              <a:rPr lang="ru-RU" sz="5100" dirty="0"/>
              <a:t>Когда начнут приходить успехи  в соревнованиях, когда картинг станет для гонщика главным хобби, то неминуемо начнут приходить мысли о приобретении собственной спортивной амуниции, которую можно отнести ко второй группе – «экипировка для гонщиков-любителей</a:t>
            </a:r>
            <a:r>
              <a:rPr lang="ru-RU" sz="5100" dirty="0" smtClean="0"/>
              <a:t>».</a:t>
            </a:r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r>
              <a:rPr lang="ru-RU" sz="5100" dirty="0"/>
              <a:t>Третья группа </a:t>
            </a:r>
            <a:r>
              <a:rPr lang="ru-RU" sz="5100" dirty="0" err="1"/>
              <a:t>картинговой</a:t>
            </a:r>
            <a:r>
              <a:rPr lang="ru-RU" sz="5100" dirty="0"/>
              <a:t> экипировки – это </a:t>
            </a:r>
            <a:r>
              <a:rPr lang="ru-RU" sz="5100" dirty="0" err="1"/>
              <a:t>омологированная</a:t>
            </a:r>
            <a:r>
              <a:rPr lang="ru-RU" sz="5100" dirty="0"/>
              <a:t> РАФ или FIA </a:t>
            </a:r>
            <a:r>
              <a:rPr lang="ru-RU" sz="5100" dirty="0" smtClean="0"/>
              <a:t>форма. </a:t>
            </a:r>
            <a:r>
              <a:rPr lang="ru-RU" sz="5100" dirty="0"/>
              <a:t>Шлемы этой группы изготавливают из более ударопрочных композитных материалов, имеют меньший вес, обеспечивают хорошую вентиляцию. Дорогие модели оснащены системами радиосвязи пилота с командой. Чтобы обеспечить безопасность пилота в случае пожара, обувь, комбинезон и перчатки делают из несгораемых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7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488" y="1880315"/>
            <a:ext cx="5898526" cy="2343954"/>
          </a:xfrm>
        </p:spPr>
        <p:txBody>
          <a:bodyPr>
            <a:noAutofit/>
          </a:bodyPr>
          <a:lstStyle/>
          <a:p>
            <a:r>
              <a:rPr lang="ru-RU" sz="3600" b="1" u="sng" dirty="0"/>
              <a:t>Комбинезон:</a:t>
            </a:r>
            <a:r>
              <a:rPr lang="ru-RU" sz="3600" dirty="0"/>
              <a:t> </a:t>
            </a:r>
            <a:r>
              <a:rPr lang="ru-RU" sz="3600" i="1" dirty="0"/>
              <a:t>Специальная огнестойкая </a:t>
            </a:r>
            <a:r>
              <a:rPr lang="ru-RU" sz="3600" i="1" dirty="0" smtClean="0"/>
              <a:t>ткань </a:t>
            </a:r>
            <a:r>
              <a:rPr lang="ru-RU" sz="3600" i="1" dirty="0"/>
              <a:t>повышенной прочности.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9" y="1169723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3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Защита ребер и спины</a:t>
            </a:r>
            <a:r>
              <a:rPr lang="ru-RU" b="1" u="sng" dirty="0" smtClean="0"/>
              <a:t>.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7" y="1838503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5177307" y="2160593"/>
            <a:ext cx="6241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Изготовлена </a:t>
            </a:r>
            <a:r>
              <a:rPr lang="ru-RU" sz="2800" dirty="0"/>
              <a:t>из специального "сэндвич" композитного материала, который делает её невероятно прочной. Внутренняя часть выполнена из демпфирующей прокладки распределяющей ударные нагрузки на ребра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Защиты </a:t>
            </a:r>
            <a:r>
              <a:rPr lang="ru-RU" b="1" u="sng" dirty="0"/>
              <a:t>шеи и головы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12" y="1877141"/>
            <a:ext cx="3266956" cy="2385766"/>
          </a:xfrm>
        </p:spPr>
      </p:pic>
      <p:sp>
        <p:nvSpPr>
          <p:cNvPr id="5" name="TextBox 4"/>
          <p:cNvSpPr txBox="1"/>
          <p:nvPr/>
        </p:nvSpPr>
        <p:spPr>
          <a:xfrm>
            <a:off x="6014433" y="2263624"/>
            <a:ext cx="4817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способствует значительному снижению нагрузки и повреждений шеи при аварии и сильных перегрузках. </a:t>
            </a:r>
            <a:r>
              <a:rPr lang="ru-RU" sz="2400" dirty="0" smtClean="0"/>
              <a:t>Благодаря этой защиты, </a:t>
            </a:r>
            <a:r>
              <a:rPr lang="ru-RU" sz="2400" dirty="0"/>
              <a:t>шея при сильном торможении в момент удара получает существенно меньшую нагрузку, чем без </a:t>
            </a:r>
            <a:r>
              <a:rPr lang="ru-RU" sz="2400" dirty="0" smtClean="0"/>
              <a:t>неё, </a:t>
            </a:r>
            <a:r>
              <a:rPr lang="ru-RU" sz="2400" dirty="0"/>
              <a:t>и пилот не получает серьёзной травмы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0" y="4288663"/>
            <a:ext cx="3350478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Перчатки</a:t>
            </a:r>
            <a:r>
              <a:rPr lang="ru-RU" sz="3200" b="1" dirty="0" smtClean="0"/>
              <a:t> с противоскользящим покрытием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Легкие </a:t>
            </a:r>
            <a:r>
              <a:rPr lang="ru-RU" sz="3200" b="1" u="sng" dirty="0" smtClean="0"/>
              <a:t>ботинки</a:t>
            </a:r>
            <a:r>
              <a:rPr lang="ru-RU" sz="3200" b="1" dirty="0" smtClean="0"/>
              <a:t> с тонкой и чувствительной подошвой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4" y="1902898"/>
            <a:ext cx="44557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17" y="2034861"/>
            <a:ext cx="4217831" cy="4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22" y="352247"/>
            <a:ext cx="9350063" cy="121897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ШЛЕМ: Суперпрочный! Сверхлегкий!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8" y="1426380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4855336" y="1558345"/>
            <a:ext cx="6877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Фиберглас</a:t>
            </a:r>
            <a:r>
              <a:rPr lang="ru-RU" sz="1600" dirty="0"/>
              <a:t>, </a:t>
            </a:r>
            <a:r>
              <a:rPr lang="ru-RU" sz="1600" dirty="0" err="1"/>
              <a:t>кевлар</a:t>
            </a:r>
            <a:r>
              <a:rPr lang="ru-RU" sz="1600" dirty="0"/>
              <a:t> и </a:t>
            </a:r>
            <a:r>
              <a:rPr lang="ru-RU" sz="1600" dirty="0" smtClean="0"/>
              <a:t>карбон! </a:t>
            </a:r>
            <a:r>
              <a:rPr lang="ru-RU" sz="1600" dirty="0" smtClean="0"/>
              <a:t>Самым </a:t>
            </a:r>
            <a:r>
              <a:rPr lang="ru-RU" sz="1600" dirty="0"/>
              <a:t>распространенным материалом для внешнего слоя стала смесь </a:t>
            </a:r>
            <a:r>
              <a:rPr lang="ru-RU" sz="1600" u="sng" dirty="0"/>
              <a:t>карбона с </a:t>
            </a:r>
            <a:r>
              <a:rPr lang="ru-RU" sz="1600" u="sng" dirty="0" err="1"/>
              <a:t>фибергласом</a:t>
            </a:r>
            <a:r>
              <a:rPr lang="ru-RU" sz="1600" dirty="0"/>
              <a:t>. </a:t>
            </a:r>
            <a:r>
              <a:rPr lang="ru-RU" sz="1600" dirty="0" err="1"/>
              <a:t>Кевлар</a:t>
            </a:r>
            <a:r>
              <a:rPr lang="ru-RU" sz="1600" dirty="0"/>
              <a:t>, </a:t>
            </a:r>
            <a:r>
              <a:rPr lang="ru-RU" sz="1600" dirty="0" smtClean="0"/>
              <a:t>применяемый </a:t>
            </a:r>
            <a:r>
              <a:rPr lang="ru-RU" sz="1600" dirty="0"/>
              <a:t>в </a:t>
            </a:r>
            <a:r>
              <a:rPr lang="ru-RU" sz="1600" dirty="0" smtClean="0"/>
              <a:t>бронежилетах</a:t>
            </a:r>
            <a:r>
              <a:rPr lang="ru-RU" sz="1600" dirty="0"/>
              <a:t> </a:t>
            </a:r>
            <a:r>
              <a:rPr lang="ru-RU" sz="1600" dirty="0" smtClean="0"/>
              <a:t>и является</a:t>
            </a:r>
            <a:r>
              <a:rPr lang="ru-RU" sz="1600" dirty="0" smtClean="0"/>
              <a:t> все-таки тяжелым материалом </a:t>
            </a:r>
            <a:r>
              <a:rPr lang="ru-RU" sz="1600" dirty="0"/>
              <a:t>для шлема, а </a:t>
            </a:r>
            <a:r>
              <a:rPr lang="ru-RU" sz="1600" dirty="0" smtClean="0"/>
              <a:t>карбон </a:t>
            </a:r>
            <a:r>
              <a:rPr lang="ru-RU" sz="1600" dirty="0"/>
              <a:t>невероятно дорог и весьма сложен для формовки. </a:t>
            </a:r>
            <a:r>
              <a:rPr lang="ru-RU" sz="1600" dirty="0" smtClean="0"/>
              <a:t>Шлемы </a:t>
            </a:r>
            <a:r>
              <a:rPr lang="ru-RU" sz="1600" dirty="0"/>
              <a:t>для пилотов </a:t>
            </a:r>
            <a:r>
              <a:rPr lang="ru-RU" sz="1600" dirty="0" smtClean="0"/>
              <a:t>формулы </a:t>
            </a:r>
            <a:r>
              <a:rPr lang="ru-RU" sz="1600" dirty="0" smtClean="0"/>
              <a:t>1 изготавливают из чистого карбона.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В шлемах внешний слой необычен, его плотность при толщине 4–5 мм меняется от более высокой снаружи к меньшей внутри. Сделано это, </a:t>
            </a:r>
            <a:r>
              <a:rPr lang="ru-RU" sz="1600" dirty="0"/>
              <a:t>для поглощения энергии при ударе – контакт головы со сверхтвердой «скорлупой» оболочки чреват тяжелыми последствиями. Но и эта мера не спасла бы гонщика от тяжелого сотрясения мозга, не будь второго слоя – </a:t>
            </a:r>
            <a:r>
              <a:rPr lang="ru-RU" sz="1600" dirty="0" smtClean="0"/>
              <a:t>демпфирующего (мягкого) материала. </a:t>
            </a:r>
            <a:r>
              <a:rPr lang="ru-RU" sz="1600" dirty="0"/>
              <a:t>Его толщина на порядок выше первого и составляет 40–50 мм.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Наконец, третий слой – он ближе всего к голове пилота – состоит из химического волокна «</a:t>
            </a:r>
            <a:r>
              <a:rPr lang="ru-RU" sz="1600" dirty="0" err="1"/>
              <a:t>номекс</a:t>
            </a:r>
            <a:r>
              <a:rPr lang="ru-RU" sz="1600" dirty="0"/>
              <a:t>» (</a:t>
            </a:r>
            <a:r>
              <a:rPr lang="ru-RU" sz="1600" dirty="0" err="1"/>
              <a:t>Nomex</a:t>
            </a:r>
            <a:r>
              <a:rPr lang="ru-RU" sz="1600" dirty="0" smtClean="0"/>
              <a:t>). Основное </a:t>
            </a:r>
            <a:r>
              <a:rPr lang="ru-RU" sz="1600" dirty="0"/>
              <a:t>назначение «</a:t>
            </a:r>
            <a:r>
              <a:rPr lang="ru-RU" sz="1600" dirty="0" err="1"/>
              <a:t>номекса</a:t>
            </a:r>
            <a:r>
              <a:rPr lang="ru-RU" sz="1600" dirty="0"/>
              <a:t>» – обеспечить гигиену и «антипригарные» свойства – материал прекрасно впитывает пот и практически не горит.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357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Выбор экипировки для картинга</vt:lpstr>
      <vt:lpstr>Экипировку для картинга можно разделить на три большие группы. </vt:lpstr>
      <vt:lpstr>Комбинезон: Специальная огнестойкая ткань повышенной прочности.</vt:lpstr>
      <vt:lpstr>Защита ребер и спины.</vt:lpstr>
      <vt:lpstr>Защиты шеи и головы</vt:lpstr>
      <vt:lpstr>Перчатки с противоскользящим покрытием Легкие ботинки с тонкой и чувствительной подошвой</vt:lpstr>
      <vt:lpstr>ШЛЕМ: Суперпрочный! Сверхлегкий!</vt:lpstr>
      <vt:lpstr>Не просто управлять этой машиной в пылу борьбы!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Бутов</dc:creator>
  <cp:lastModifiedBy>kokspin</cp:lastModifiedBy>
  <cp:revision>23</cp:revision>
  <dcterms:created xsi:type="dcterms:W3CDTF">2020-03-19T14:42:41Z</dcterms:created>
  <dcterms:modified xsi:type="dcterms:W3CDTF">2020-03-24T06:18:06Z</dcterms:modified>
</cp:coreProperties>
</file>